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256" r:id="rId5"/>
    <p:sldId id="301" r:id="rId6"/>
    <p:sldId id="285" r:id="rId7"/>
    <p:sldId id="286" r:id="rId8"/>
    <p:sldId id="287" r:id="rId9"/>
    <p:sldId id="302" r:id="rId10"/>
    <p:sldId id="288" r:id="rId11"/>
    <p:sldId id="303" r:id="rId12"/>
    <p:sldId id="289" r:id="rId13"/>
    <p:sldId id="290" r:id="rId14"/>
    <p:sldId id="291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4" r:id="rId23"/>
    <p:sldId id="305" r:id="rId24"/>
    <p:sldId id="307" r:id="rId2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7FAE"/>
    <a:srgbClr val="ECC10C"/>
    <a:srgbClr val="626C58"/>
    <a:srgbClr val="A1AB98"/>
    <a:srgbClr val="9BBB59"/>
    <a:srgbClr val="C0504D"/>
    <a:srgbClr val="4F81BD"/>
    <a:srgbClr val="64BAAC"/>
    <a:srgbClr val="64BA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3170" autoAdjust="0"/>
  </p:normalViewPr>
  <p:slideViewPr>
    <p:cSldViewPr>
      <p:cViewPr varScale="1">
        <p:scale>
          <a:sx n="71" d="100"/>
          <a:sy n="71" d="100"/>
        </p:scale>
        <p:origin x="413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3564C7-6A2E-4558-BC48-E46792A34DC7}" type="datetimeFigureOut">
              <a:rPr lang="nl-NL" smtClean="0"/>
              <a:t>23-9-2020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FCA8F5-E7AA-4091-BAD1-A20CAEE891F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6066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Grote Helicon </a:t>
            </a:r>
            <a:r>
              <a:rPr lang="nl-NL" dirty="0" err="1"/>
              <a:t>Toetsvragen</a:t>
            </a:r>
            <a:r>
              <a:rPr lang="nl-NL" dirty="0"/>
              <a:t> Analyse Spel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4CA01-8A3D-45EE-AE3B-2970A827CD23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1195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Van suikerbiet wordt suiker gemaakt.</a:t>
            </a:r>
            <a:br>
              <a:rPr lang="nl-NL" dirty="0"/>
            </a:br>
            <a:r>
              <a:rPr lang="nl-NL" dirty="0"/>
              <a:t>Na</a:t>
            </a:r>
            <a:r>
              <a:rPr lang="nl-NL" baseline="0" dirty="0"/>
              <a:t> dit proces blijft er bietenpulp over.</a:t>
            </a:r>
            <a:br>
              <a:rPr lang="nl-NL" baseline="0" dirty="0"/>
            </a:br>
            <a:r>
              <a:rPr lang="nl-NL" baseline="0" dirty="0"/>
              <a:t>Dit is voer voor vee maar dit residu bevat ook </a:t>
            </a:r>
          </a:p>
          <a:p>
            <a:r>
              <a:rPr lang="nl-NL" dirty="0"/>
              <a:t>Cellulose -&gt; </a:t>
            </a:r>
            <a:r>
              <a:rPr lang="nl-NL" dirty="0" err="1"/>
              <a:t>bioplastic</a:t>
            </a:r>
            <a:r>
              <a:rPr lang="nl-NL" dirty="0"/>
              <a:t> en Pectine -&gt; verdikkingsmiddel (jam)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CA8F5-E7AA-4091-BAD1-A20CAEE891FF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32407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 vraag</a:t>
            </a:r>
            <a:r>
              <a:rPr lang="nl-NL" baseline="0" dirty="0"/>
              <a:t> naar </a:t>
            </a:r>
            <a:r>
              <a:rPr lang="nl-NL" baseline="0" dirty="0" err="1"/>
              <a:t>biofuels</a:t>
            </a:r>
            <a:r>
              <a:rPr lang="nl-NL" baseline="0" dirty="0"/>
              <a:t> </a:t>
            </a:r>
            <a:r>
              <a:rPr lang="nl-NL" baseline="0" dirty="0" err="1"/>
              <a:t>grooit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CA8F5-E7AA-4091-BAD1-A20CAEE891FF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55172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verbouwen van deze toeleveranciers</a:t>
            </a:r>
            <a:r>
              <a:rPr lang="nl-NL" baseline="0" dirty="0"/>
              <a:t> voor biodiesel en </a:t>
            </a:r>
            <a:r>
              <a:rPr lang="nl-NL" baseline="0" dirty="0" err="1"/>
              <a:t>bioethanol</a:t>
            </a:r>
            <a:r>
              <a:rPr lang="nl-NL" baseline="0" dirty="0"/>
              <a:t> concurreren met gewassen voor voedselproductie</a:t>
            </a:r>
          </a:p>
          <a:p>
            <a:r>
              <a:rPr lang="nl-NL" baseline="0" dirty="0"/>
              <a:t>Voor onze brandstof heeft een Braziliaan niets te eten. </a:t>
            </a:r>
          </a:p>
          <a:p>
            <a:r>
              <a:rPr lang="nl-NL" baseline="0" dirty="0"/>
              <a:t>Dit is het food </a:t>
            </a:r>
            <a:r>
              <a:rPr lang="nl-NL" baseline="0" dirty="0" err="1"/>
              <a:t>vs</a:t>
            </a:r>
            <a:r>
              <a:rPr lang="nl-NL" baseline="0" dirty="0"/>
              <a:t> </a:t>
            </a:r>
            <a:r>
              <a:rPr lang="nl-NL" baseline="0" dirty="0" err="1"/>
              <a:t>fuel</a:t>
            </a:r>
            <a:r>
              <a:rPr lang="nl-NL" baseline="0" dirty="0"/>
              <a:t> dilemma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CA8F5-E7AA-4091-BAD1-A20CAEE891FF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7266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Algen groeien snel</a:t>
            </a:r>
            <a:r>
              <a:rPr lang="nl-NL" baseline="0" dirty="0"/>
              <a:t> (geen wortel of stengel te produceren)</a:t>
            </a:r>
          </a:p>
          <a:p>
            <a:r>
              <a:rPr lang="nl-NL" baseline="0" dirty="0"/>
              <a:t>Groeien in water (dus niet op land)</a:t>
            </a:r>
          </a:p>
          <a:p>
            <a:r>
              <a:rPr lang="nl-NL" baseline="0" dirty="0"/>
              <a:t>CO2 uit fabriek kan als voeding gebruikt worden. Net als afvalwater</a:t>
            </a:r>
          </a:p>
          <a:p>
            <a:r>
              <a:rPr lang="nl-NL" baseline="0" dirty="0"/>
              <a:t>Problemen: verontreiniging bij algenproductie</a:t>
            </a:r>
          </a:p>
          <a:p>
            <a:r>
              <a:rPr lang="nl-NL" baseline="0" dirty="0"/>
              <a:t>Olie uit algen halen moet met chemicaliën die niet duurzaam zijn.</a:t>
            </a:r>
          </a:p>
          <a:p>
            <a:endParaRPr lang="nl-NL" baseline="0" dirty="0"/>
          </a:p>
          <a:p>
            <a:r>
              <a:rPr lang="nl-NL" baseline="0" dirty="0"/>
              <a:t>Algen, spelen laatste jaren een steeds belangrijke rol in de voedingsindustrie.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CA8F5-E7AA-4091-BAD1-A20CAEE891FF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51086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4CA01-8A3D-45EE-AE3B-2970A827CD23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21488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4CA01-8A3D-45EE-AE3B-2970A827CD23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2459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4CA01-8A3D-45EE-AE3B-2970A827CD23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1195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Transport</a:t>
            </a:r>
          </a:p>
          <a:p>
            <a:r>
              <a:rPr lang="nl-NL" dirty="0"/>
              <a:t>Producten maken</a:t>
            </a:r>
          </a:p>
          <a:p>
            <a:r>
              <a:rPr lang="nl-NL" dirty="0"/>
              <a:t>Producten laten werken</a:t>
            </a:r>
          </a:p>
          <a:p>
            <a:r>
              <a:rPr lang="nl-NL" dirty="0"/>
              <a:t>Internet, telecom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CA8F5-E7AA-4091-BAD1-A20CAEE891FF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0248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CA8F5-E7AA-4091-BAD1-A20CAEE891FF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7449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/>
              <a:t>Fosiele</a:t>
            </a:r>
            <a:r>
              <a:rPr lang="nl-NL" dirty="0"/>
              <a:t> brandstoffen</a:t>
            </a:r>
            <a:r>
              <a:rPr lang="nl-NL" baseline="0" dirty="0"/>
              <a:t> verbranden levert een verhoging van de CO2 op en is verantwoordelijk voor het broeikaseffect en dus een klimaatverandering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CA8F5-E7AA-4091-BAD1-A20CAEE891FF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4993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 co2 van miljoenen jaren</a:t>
            </a:r>
            <a:r>
              <a:rPr lang="nl-NL" baseline="0" dirty="0"/>
              <a:t> geleden is opgeslagen in de fossiele brandstoffen.</a:t>
            </a:r>
            <a:br>
              <a:rPr lang="nl-NL" baseline="0" dirty="0"/>
            </a:br>
            <a:r>
              <a:rPr lang="nl-NL" baseline="0" dirty="0"/>
              <a:t>In die periode was er een CO2 niveau van 10 tot 200 keer hoger dan nu,.</a:t>
            </a:r>
          </a:p>
          <a:p>
            <a:r>
              <a:rPr lang="nl-NL" dirty="0"/>
              <a:t>Er zijn metingen</a:t>
            </a:r>
            <a:r>
              <a:rPr lang="nl-NL" baseline="0" dirty="0"/>
              <a:t> van 350 keer meer CO2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CA8F5-E7AA-4091-BAD1-A20CAEE891FF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6401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CO2 neutraal betekent dat er evenveel CO2 wordt opgenomen dan dat er</a:t>
            </a:r>
            <a:r>
              <a:rPr lang="nl-NL" baseline="0" dirty="0"/>
              <a:t> vrij komt bij verbranding.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CA8F5-E7AA-4091-BAD1-A20CAEE891FF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5104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Wie kan hier iets over vertellen?</a:t>
            </a:r>
          </a:p>
          <a:p>
            <a:endParaRPr lang="nl-NL" dirty="0"/>
          </a:p>
          <a:p>
            <a:r>
              <a:rPr lang="nl-NL" dirty="0"/>
              <a:t>Gebruiken van hernieuwbare bronnen moet goed worden bekeken</a:t>
            </a:r>
            <a:r>
              <a:rPr lang="nl-NL" baseline="0" dirty="0"/>
              <a:t> naar weinig of geen </a:t>
            </a:r>
            <a:r>
              <a:rPr lang="nl-NL" baseline="0" dirty="0" err="1"/>
              <a:t>neve</a:t>
            </a:r>
            <a:r>
              <a:rPr lang="nl-NL" baseline="0" dirty="0"/>
              <a:t>-effecten. </a:t>
            </a:r>
            <a:br>
              <a:rPr lang="nl-NL" baseline="0" dirty="0"/>
            </a:br>
            <a:r>
              <a:rPr lang="nl-NL" baseline="0" dirty="0"/>
              <a:t>Dit kan door gebruik te maken van </a:t>
            </a:r>
            <a:r>
              <a:rPr lang="nl-NL" baseline="0" dirty="0" err="1"/>
              <a:t>cascading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CA8F5-E7AA-4091-BAD1-A20CAEE891FF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0165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Lage</a:t>
            </a:r>
            <a:r>
              <a:rPr lang="nl-NL" baseline="0" dirty="0"/>
              <a:t> prijs en veel volume</a:t>
            </a:r>
          </a:p>
          <a:p>
            <a:r>
              <a:rPr lang="nl-NL" baseline="0" dirty="0"/>
              <a:t>Probeer eerst </a:t>
            </a:r>
            <a:r>
              <a:rPr lang="nl-NL" baseline="0" dirty="0" err="1"/>
              <a:t>biobassa</a:t>
            </a:r>
            <a:r>
              <a:rPr lang="nl-NL" baseline="0" dirty="0"/>
              <a:t> vanaf  boven naar beneden te schuiven. </a:t>
            </a:r>
          </a:p>
          <a:p>
            <a:r>
              <a:rPr lang="nl-NL" baseline="0" dirty="0"/>
              <a:t>Uiteindelijk maken we biobrandstoffen en energie (door verbranding) van de residuen</a:t>
            </a:r>
          </a:p>
          <a:p>
            <a:r>
              <a:rPr lang="nl-NL" baseline="0" dirty="0"/>
              <a:t>Dit is </a:t>
            </a:r>
            <a:r>
              <a:rPr lang="nl-NL" baseline="0" dirty="0" err="1"/>
              <a:t>cascading</a:t>
            </a:r>
            <a:r>
              <a:rPr lang="nl-NL" baseline="0" dirty="0"/>
              <a:t> en hangt samen met verminderen, </a:t>
            </a:r>
            <a:r>
              <a:rPr lang="nl-NL" baseline="0" dirty="0" err="1"/>
              <a:t>herbruiken</a:t>
            </a:r>
            <a:r>
              <a:rPr lang="nl-NL" baseline="0" dirty="0"/>
              <a:t> en recycling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CA8F5-E7AA-4091-BAD1-A20CAEE891FF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3897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23-9-2020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192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23-9-2020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2719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39616" y="332656"/>
            <a:ext cx="8860565" cy="648072"/>
          </a:xfrm>
        </p:spPr>
        <p:txBody>
          <a:bodyPr>
            <a:noAutofit/>
          </a:bodyPr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735627" y="1196753"/>
            <a:ext cx="8846773" cy="4929411"/>
          </a:xfrm>
        </p:spPr>
        <p:txBody>
          <a:bodyPr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23-9-2020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7688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>
            <a:normAutofit/>
          </a:bodyPr>
          <a:lstStyle>
            <a:lvl1pPr algn="l">
              <a:defRPr sz="3600" b="1" cap="all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23-9-2020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7338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23-9-2020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3783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23-9-2020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410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23-9-2020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4256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23-9-2020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592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23-9-2020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1061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23-9-2020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550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ED390-F77C-4CDE-BB93-EE6416285244}" type="datetimeFigureOut">
              <a:rPr lang="nl-NL" smtClean="0"/>
              <a:t>23-9-2020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308CA-A037-474B-AA6E-6C7C048F3532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89884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447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jpg"/><Relationship Id="rId5" Type="http://schemas.openxmlformats.org/officeDocument/2006/relationships/image" Target="../media/image25.jpg"/><Relationship Id="rId10" Type="http://schemas.openxmlformats.org/officeDocument/2006/relationships/image" Target="../media/image30.jpeg"/><Relationship Id="rId4" Type="http://schemas.openxmlformats.org/officeDocument/2006/relationships/image" Target="../media/image24.jpg"/><Relationship Id="rId9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youtube.com/watch?time_continue=276&amp;v=F_zI8P428BI&amp;feature=emb_logo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636"/>
            <a:ext cx="12192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hoek 1"/>
          <p:cNvSpPr/>
          <p:nvPr/>
        </p:nvSpPr>
        <p:spPr>
          <a:xfrm>
            <a:off x="3719736" y="1988840"/>
            <a:ext cx="530356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dirty="0" err="1"/>
              <a:t>Biobased</a:t>
            </a:r>
            <a:r>
              <a:rPr lang="nl-NL" sz="4000" dirty="0"/>
              <a:t> Economie</a:t>
            </a:r>
          </a:p>
          <a:p>
            <a:r>
              <a:rPr lang="nl-NL" sz="4000" dirty="0"/>
              <a:t>Les 4: Duurzame energie</a:t>
            </a:r>
          </a:p>
        </p:txBody>
      </p:sp>
    </p:spTree>
    <p:extLst>
      <p:ext uri="{BB962C8B-B14F-4D97-AF65-F5344CB8AC3E}">
        <p14:creationId xmlns:p14="http://schemas.microsoft.com/office/powerpoint/2010/main" val="4240300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Biobrandstoffen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/>
          <a:srcRect l="8942" t="3294" r="6854" b="10598"/>
          <a:stretch/>
        </p:blipFill>
        <p:spPr>
          <a:xfrm>
            <a:off x="1631504" y="908720"/>
            <a:ext cx="10225136" cy="5881716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 rot="20743733">
            <a:off x="2871140" y="2938183"/>
            <a:ext cx="774586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</a:t>
            </a:r>
            <a:r>
              <a:rPr lang="nl-NL" sz="8800" b="1" cap="none" spc="0" baseline="-250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</a:t>
            </a:r>
            <a:r>
              <a:rPr lang="nl-NL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NEUTRAAL</a:t>
            </a:r>
          </a:p>
        </p:txBody>
      </p:sp>
    </p:spTree>
    <p:extLst>
      <p:ext uri="{BB962C8B-B14F-4D97-AF65-F5344CB8AC3E}">
        <p14:creationId xmlns:p14="http://schemas.microsoft.com/office/powerpoint/2010/main" val="400415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Andere hernieuwbare energiebronnen	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3"/>
          <a:stretch/>
        </p:blipFill>
        <p:spPr>
          <a:xfrm rot="21136189">
            <a:off x="365904" y="1202912"/>
            <a:ext cx="4764940" cy="2917455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2002">
            <a:off x="6432030" y="1201959"/>
            <a:ext cx="5054505" cy="304212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6" y="3671549"/>
            <a:ext cx="5308573" cy="288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2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Hernieuwbaar </a:t>
            </a:r>
            <a:r>
              <a:rPr lang="nl-NL" dirty="0" err="1"/>
              <a:t>vs</a:t>
            </a:r>
            <a:r>
              <a:rPr lang="nl-NL" dirty="0"/>
              <a:t> duurzaam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/>
              <a:t>Niet alle hernieuwbare bronnen zijn duurzaam.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Voorbeeld:</a:t>
            </a:r>
          </a:p>
          <a:p>
            <a:pPr marL="0" indent="0">
              <a:buNone/>
            </a:pPr>
            <a:r>
              <a:rPr lang="nl-NL" dirty="0"/>
              <a:t>Hout is één van de belangrijkste brandstoffen voor de mens. Zeker in minder ontwikkelde landen wordt het gebruikt voor verwarmen en koken.</a:t>
            </a:r>
          </a:p>
          <a:p>
            <a:pPr marL="0" indent="0">
              <a:buNone/>
            </a:pPr>
            <a:br>
              <a:rPr lang="nl-NL" dirty="0"/>
            </a:br>
            <a:r>
              <a:rPr lang="nl-NL" dirty="0"/>
              <a:t>Kappen van bossen en wouden levert veel problemen aan het </a:t>
            </a:r>
            <a:r>
              <a:rPr lang="nl-NL" dirty="0" err="1"/>
              <a:t>eco-systeem</a:t>
            </a:r>
            <a:r>
              <a:rPr lang="nl-NL" dirty="0"/>
              <a:t> op.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Slecht verbranden van hout levert roet en smog op.</a:t>
            </a:r>
          </a:p>
        </p:txBody>
      </p:sp>
    </p:spTree>
    <p:extLst>
      <p:ext uri="{BB962C8B-B14F-4D97-AF65-F5344CB8AC3E}">
        <p14:creationId xmlns:p14="http://schemas.microsoft.com/office/powerpoint/2010/main" val="277191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Waardepiramide (</a:t>
            </a:r>
            <a:r>
              <a:rPr lang="nl-NL" dirty="0" err="1"/>
              <a:t>cascading</a:t>
            </a:r>
            <a:r>
              <a:rPr lang="nl-NL" dirty="0"/>
              <a:t>)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39"/>
          <a:stretch/>
        </p:blipFill>
        <p:spPr>
          <a:xfrm>
            <a:off x="1343472" y="982034"/>
            <a:ext cx="10553079" cy="5763426"/>
          </a:xfrm>
        </p:spPr>
      </p:pic>
      <p:sp>
        <p:nvSpPr>
          <p:cNvPr id="5" name="Ovaal 4"/>
          <p:cNvSpPr/>
          <p:nvPr/>
        </p:nvSpPr>
        <p:spPr>
          <a:xfrm>
            <a:off x="1740860" y="4941168"/>
            <a:ext cx="9724661" cy="1296144"/>
          </a:xfrm>
          <a:prstGeom prst="ellipse">
            <a:avLst/>
          </a:prstGeom>
          <a:noFill/>
          <a:ln w="76200">
            <a:solidFill>
              <a:srgbClr val="A1AB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al 6"/>
          <p:cNvSpPr/>
          <p:nvPr/>
        </p:nvSpPr>
        <p:spPr>
          <a:xfrm>
            <a:off x="3451659" y="2780928"/>
            <a:ext cx="6336704" cy="792088"/>
          </a:xfrm>
          <a:prstGeom prst="ellipse">
            <a:avLst/>
          </a:prstGeom>
          <a:noFill/>
          <a:ln w="76200">
            <a:solidFill>
              <a:srgbClr val="626C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al 7"/>
          <p:cNvSpPr/>
          <p:nvPr/>
        </p:nvSpPr>
        <p:spPr>
          <a:xfrm>
            <a:off x="3071664" y="3431046"/>
            <a:ext cx="7056784" cy="792088"/>
          </a:xfrm>
          <a:prstGeom prst="ellipse">
            <a:avLst/>
          </a:prstGeom>
          <a:noFill/>
          <a:ln w="76200">
            <a:solidFill>
              <a:srgbClr val="ECC1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al 8"/>
          <p:cNvSpPr/>
          <p:nvPr/>
        </p:nvSpPr>
        <p:spPr>
          <a:xfrm>
            <a:off x="2351584" y="4223134"/>
            <a:ext cx="8424936" cy="792088"/>
          </a:xfrm>
          <a:prstGeom prst="ellipse">
            <a:avLst/>
          </a:prstGeom>
          <a:noFill/>
          <a:ln w="76200">
            <a:solidFill>
              <a:srgbClr val="167F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Picture 2" descr="Afbeeldingsresultaat voor reuse recycle redu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912" y="2169137"/>
            <a:ext cx="4514279" cy="410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15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Voorbeeld: Suikerbiet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/>
          <a:srcRect l="35038" t="24100" r="36218" b="24801"/>
          <a:stretch/>
        </p:blipFill>
        <p:spPr>
          <a:xfrm>
            <a:off x="1775520" y="3048429"/>
            <a:ext cx="2520280" cy="2520280"/>
          </a:xfrm>
          <a:prstGeom prst="flowChartConnector">
            <a:avLst/>
          </a:prstGeom>
        </p:spPr>
      </p:pic>
      <p:pic>
        <p:nvPicPr>
          <p:cNvPr id="8" name="Tijdelijke aanduiding voor inhoud 7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4" r="19669"/>
          <a:stretch/>
        </p:blipFill>
        <p:spPr>
          <a:xfrm>
            <a:off x="191344" y="1155090"/>
            <a:ext cx="2232248" cy="2095500"/>
          </a:xfrm>
          <a:prstGeom prst="flowChartConnector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72"/>
          <a:stretch/>
        </p:blipFill>
        <p:spPr>
          <a:xfrm>
            <a:off x="4260937" y="1020693"/>
            <a:ext cx="2652266" cy="2446597"/>
          </a:xfrm>
          <a:prstGeom prst="flowChartConnector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2420418" y="5572263"/>
            <a:ext cx="1123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Suikerbiet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928710" y="3250590"/>
            <a:ext cx="757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Suiker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5101007" y="3462013"/>
            <a:ext cx="972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Bietpulp</a:t>
            </a: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1" r="14391"/>
          <a:stretch/>
        </p:blipFill>
        <p:spPr>
          <a:xfrm>
            <a:off x="5033859" y="4225662"/>
            <a:ext cx="1944216" cy="1944216"/>
          </a:xfrm>
          <a:prstGeom prst="flowChartConnector">
            <a:avLst/>
          </a:prstGeom>
        </p:spPr>
      </p:pic>
      <p:sp>
        <p:nvSpPr>
          <p:cNvPr id="15" name="Tekstvak 14"/>
          <p:cNvSpPr txBox="1"/>
          <p:nvPr/>
        </p:nvSpPr>
        <p:spPr>
          <a:xfrm>
            <a:off x="5529073" y="6169878"/>
            <a:ext cx="953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Veevoer</a:t>
            </a:r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 rotWithShape="1">
          <a:blip r:embed="rId7"/>
          <a:srcRect l="8256" t="11785" r="73484" b="55752"/>
          <a:stretch/>
        </p:blipFill>
        <p:spPr>
          <a:xfrm>
            <a:off x="8041278" y="713887"/>
            <a:ext cx="1418540" cy="1418540"/>
          </a:xfrm>
          <a:prstGeom prst="flowChartConnector">
            <a:avLst/>
          </a:prstGeom>
        </p:spPr>
      </p:pic>
      <p:sp>
        <p:nvSpPr>
          <p:cNvPr id="17" name="Tekstvak 16"/>
          <p:cNvSpPr txBox="1"/>
          <p:nvPr/>
        </p:nvSpPr>
        <p:spPr>
          <a:xfrm>
            <a:off x="8235022" y="2131885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Cellulose</a:t>
            </a:r>
          </a:p>
        </p:txBody>
      </p:sp>
      <p:pic>
        <p:nvPicPr>
          <p:cNvPr id="16" name="Afbeelding 15"/>
          <p:cNvPicPr>
            <a:picLocks noChangeAspect="1"/>
          </p:cNvPicPr>
          <p:nvPr/>
        </p:nvPicPr>
        <p:blipFill rotWithShape="1">
          <a:blip r:embed="rId8"/>
          <a:srcRect l="72538" t="12032" r="10113" b="56832"/>
          <a:stretch/>
        </p:blipFill>
        <p:spPr>
          <a:xfrm>
            <a:off x="10164783" y="606353"/>
            <a:ext cx="1492730" cy="1506896"/>
          </a:xfrm>
          <a:prstGeom prst="flowChartConnector">
            <a:avLst/>
          </a:prstGeom>
        </p:spPr>
      </p:pic>
      <p:sp>
        <p:nvSpPr>
          <p:cNvPr id="21" name="Tekstvak 20"/>
          <p:cNvSpPr txBox="1"/>
          <p:nvPr/>
        </p:nvSpPr>
        <p:spPr>
          <a:xfrm>
            <a:off x="10471669" y="2113249"/>
            <a:ext cx="878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Pectine</a:t>
            </a:r>
          </a:p>
        </p:txBody>
      </p:sp>
      <p:pic>
        <p:nvPicPr>
          <p:cNvPr id="20" name="Afbeelding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2" r="54319" b="15357"/>
          <a:stretch/>
        </p:blipFill>
        <p:spPr>
          <a:xfrm>
            <a:off x="8041278" y="2944605"/>
            <a:ext cx="1531219" cy="1621291"/>
          </a:xfrm>
          <a:prstGeom prst="flowChartConnector">
            <a:avLst/>
          </a:prstGeom>
        </p:spPr>
      </p:pic>
      <p:pic>
        <p:nvPicPr>
          <p:cNvPr id="24" name="Afbeelding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b="24800"/>
          <a:stretch/>
        </p:blipFill>
        <p:spPr>
          <a:xfrm>
            <a:off x="10011797" y="2944605"/>
            <a:ext cx="1798703" cy="1614031"/>
          </a:xfrm>
          <a:prstGeom prst="flowChartConnector">
            <a:avLst/>
          </a:prstGeom>
        </p:spPr>
      </p:pic>
      <p:pic>
        <p:nvPicPr>
          <p:cNvPr id="25" name="Afbeelding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132" y="4953992"/>
            <a:ext cx="2805802" cy="178285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9568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7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8987" b="21118"/>
          <a:stretch/>
        </p:blipFill>
        <p:spPr>
          <a:xfrm>
            <a:off x="335360" y="1772816"/>
            <a:ext cx="11755244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00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Produceren van biobrandstoffen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6562"/>
          <a:stretch/>
        </p:blipFill>
        <p:spPr>
          <a:xfrm>
            <a:off x="1055440" y="956321"/>
            <a:ext cx="10732773" cy="5641032"/>
          </a:xfrm>
          <a:prstGeom prst="rect">
            <a:avLst/>
          </a:prstGeom>
        </p:spPr>
      </p:pic>
      <p:sp>
        <p:nvSpPr>
          <p:cNvPr id="5" name="Ovaal 4"/>
          <p:cNvSpPr/>
          <p:nvPr/>
        </p:nvSpPr>
        <p:spPr>
          <a:xfrm>
            <a:off x="1343472" y="956321"/>
            <a:ext cx="3312368" cy="5641032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 rot="20494019">
            <a:off x="2937576" y="2967335"/>
            <a:ext cx="6316857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baseline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Food </a:t>
            </a:r>
            <a:r>
              <a:rPr lang="nl-NL" sz="5400" b="1" cap="none" spc="0" baseline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vs</a:t>
            </a:r>
            <a:r>
              <a:rPr lang="nl-NL" sz="5400" b="1" cap="none" spc="0" baseline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nl-NL" sz="5400" b="1" cap="none" spc="0" baseline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fuel</a:t>
            </a:r>
            <a:r>
              <a:rPr lang="nl-NL" sz="5400" b="1" cap="none" spc="0" baseline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dilemma</a:t>
            </a:r>
            <a:endParaRPr lang="nl-NL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7119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Generatie binnen biobrandstoffen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735627" y="1196753"/>
            <a:ext cx="8846773" cy="5400599"/>
          </a:xfrm>
        </p:spPr>
        <p:txBody>
          <a:bodyPr>
            <a:normAutofit/>
          </a:bodyPr>
          <a:lstStyle/>
          <a:p>
            <a:r>
              <a:rPr lang="nl-NL" dirty="0"/>
              <a:t>1</a:t>
            </a:r>
            <a:r>
              <a:rPr lang="nl-NL" baseline="30000" dirty="0"/>
              <a:t>e</a:t>
            </a:r>
            <a:r>
              <a:rPr lang="nl-NL" dirty="0"/>
              <a:t> generatie </a:t>
            </a:r>
          </a:p>
          <a:p>
            <a:pPr lvl="1"/>
            <a:r>
              <a:rPr lang="nl-NL" dirty="0"/>
              <a:t>Brandstof gemaakt van eetbare planten.</a:t>
            </a:r>
          </a:p>
          <a:p>
            <a:pPr lvl="2"/>
            <a:r>
              <a:rPr lang="nl-NL" dirty="0"/>
              <a:t>Suikerbiet, mais, etc.</a:t>
            </a:r>
          </a:p>
          <a:p>
            <a:r>
              <a:rPr lang="nl-NL" dirty="0"/>
              <a:t>2</a:t>
            </a:r>
            <a:r>
              <a:rPr lang="nl-NL" baseline="30000" dirty="0"/>
              <a:t>e</a:t>
            </a:r>
            <a:r>
              <a:rPr lang="nl-NL" dirty="0"/>
              <a:t> generatie</a:t>
            </a:r>
          </a:p>
          <a:p>
            <a:pPr lvl="1"/>
            <a:r>
              <a:rPr lang="nl-NL" dirty="0"/>
              <a:t>Brandstof gemaakt van speciale energie gewassen</a:t>
            </a:r>
          </a:p>
          <a:p>
            <a:pPr lvl="2"/>
            <a:r>
              <a:rPr lang="nl-NL" dirty="0"/>
              <a:t>Koolzaad, </a:t>
            </a:r>
            <a:r>
              <a:rPr lang="nl-NL" dirty="0" err="1"/>
              <a:t>olifantengras</a:t>
            </a:r>
            <a:r>
              <a:rPr lang="nl-NL" dirty="0"/>
              <a:t> </a:t>
            </a:r>
            <a:r>
              <a:rPr lang="nl-NL" dirty="0" err="1"/>
              <a:t>etc</a:t>
            </a:r>
            <a:endParaRPr lang="nl-NL" dirty="0"/>
          </a:p>
          <a:p>
            <a:pPr lvl="1"/>
            <a:r>
              <a:rPr lang="nl-NL" dirty="0"/>
              <a:t>Residu uit voedselproductie</a:t>
            </a:r>
          </a:p>
          <a:p>
            <a:pPr lvl="2"/>
            <a:r>
              <a:rPr lang="nl-NL" dirty="0"/>
              <a:t>Suikerbietenvoorbeeld</a:t>
            </a:r>
          </a:p>
          <a:p>
            <a:r>
              <a:rPr lang="nl-NL" dirty="0"/>
              <a:t>3</a:t>
            </a:r>
            <a:r>
              <a:rPr lang="nl-NL" baseline="30000" dirty="0"/>
              <a:t>e</a:t>
            </a:r>
            <a:r>
              <a:rPr lang="nl-NL" dirty="0"/>
              <a:t> generatie</a:t>
            </a:r>
          </a:p>
          <a:p>
            <a:pPr lvl="1"/>
            <a:r>
              <a:rPr lang="nl-NL" dirty="0"/>
              <a:t>Brandstof gemaakt van gewassen die niet op kostbare landbouwgrond groeien</a:t>
            </a:r>
          </a:p>
          <a:p>
            <a:pPr lvl="2"/>
            <a:r>
              <a:rPr lang="nl-NL" dirty="0"/>
              <a:t>Algen, zeewier, etc.</a:t>
            </a:r>
          </a:p>
        </p:txBody>
      </p:sp>
    </p:spTree>
    <p:extLst>
      <p:ext uri="{BB962C8B-B14F-4D97-AF65-F5344CB8AC3E}">
        <p14:creationId xmlns:p14="http://schemas.microsoft.com/office/powerpoint/2010/main" val="35739491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Algen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9894"/>
          <a:stretch/>
        </p:blipFill>
        <p:spPr>
          <a:xfrm>
            <a:off x="1055440" y="1052736"/>
            <a:ext cx="10513168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480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Leerdoelen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735627" y="1196753"/>
            <a:ext cx="9193021" cy="5400599"/>
          </a:xfrm>
        </p:spPr>
        <p:txBody>
          <a:bodyPr>
            <a:normAutofit lnSpcReduction="10000"/>
          </a:bodyPr>
          <a:lstStyle/>
          <a:p>
            <a:r>
              <a:rPr lang="nl-NL" dirty="0"/>
              <a:t>Je kan uitleggen waarom hernieuwbare energie nodig is.</a:t>
            </a:r>
          </a:p>
          <a:p>
            <a:r>
              <a:rPr lang="nl-NL" dirty="0"/>
              <a:t>Je kan drie verschillende categorieën van hernieuwbare energie benoemen.</a:t>
            </a:r>
          </a:p>
          <a:p>
            <a:r>
              <a:rPr lang="nl-NL" dirty="0"/>
              <a:t>Je kan beargumenteren waarom niet alle hernieuwbare energiebronnen duurzaam zijn.</a:t>
            </a:r>
          </a:p>
          <a:p>
            <a:r>
              <a:rPr lang="nl-NL" dirty="0"/>
              <a:t>Je kan energie binnen het principe van cascadering plaatsen.</a:t>
            </a:r>
          </a:p>
          <a:p>
            <a:r>
              <a:rPr lang="nl-NL" dirty="0"/>
              <a:t>Je kan het dilemma “food </a:t>
            </a:r>
            <a:r>
              <a:rPr lang="nl-NL" dirty="0" err="1"/>
              <a:t>vs</a:t>
            </a:r>
            <a:r>
              <a:rPr lang="nl-NL" dirty="0"/>
              <a:t> </a:t>
            </a:r>
            <a:r>
              <a:rPr lang="nl-NL" dirty="0" err="1"/>
              <a:t>fuel</a:t>
            </a:r>
            <a:r>
              <a:rPr lang="nl-NL" dirty="0"/>
              <a:t>” uitleggen</a:t>
            </a:r>
          </a:p>
          <a:p>
            <a:r>
              <a:rPr lang="nl-NL" dirty="0"/>
              <a:t>Je kan beargumenteren waarom 2</a:t>
            </a:r>
            <a:r>
              <a:rPr lang="nl-NL" baseline="30000" dirty="0"/>
              <a:t>e</a:t>
            </a:r>
            <a:r>
              <a:rPr lang="nl-NL" dirty="0"/>
              <a:t> en 3</a:t>
            </a:r>
            <a:r>
              <a:rPr lang="nl-NL" baseline="30000" dirty="0"/>
              <a:t>e</a:t>
            </a:r>
            <a:r>
              <a:rPr lang="nl-NL" dirty="0"/>
              <a:t> generatie biobrandstoffen meer duurzaam zijn dan de 1</a:t>
            </a:r>
            <a:r>
              <a:rPr lang="nl-NL" baseline="30000" dirty="0"/>
              <a:t>e</a:t>
            </a:r>
            <a:r>
              <a:rPr lang="nl-NL" dirty="0"/>
              <a:t> generatie</a:t>
            </a:r>
          </a:p>
        </p:txBody>
      </p:sp>
    </p:spTree>
    <p:extLst>
      <p:ext uri="{BB962C8B-B14F-4D97-AF65-F5344CB8AC3E}">
        <p14:creationId xmlns:p14="http://schemas.microsoft.com/office/powerpoint/2010/main" val="3174219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Vorige les - voedingsindustrie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Je </a:t>
            </a:r>
            <a:r>
              <a:rPr lang="en-US" dirty="0" err="1"/>
              <a:t>kan</a:t>
            </a:r>
            <a:r>
              <a:rPr lang="en-US" dirty="0"/>
              <a:t>… </a:t>
            </a:r>
          </a:p>
          <a:p>
            <a:endParaRPr lang="nl-NL" dirty="0"/>
          </a:p>
          <a:p>
            <a:r>
              <a:rPr lang="nl-NL" dirty="0"/>
              <a:t>beargumenteren waarom de voedingsindustrie niet volledig </a:t>
            </a:r>
            <a:r>
              <a:rPr lang="nl-NL" dirty="0" err="1"/>
              <a:t>biobased</a:t>
            </a:r>
            <a:r>
              <a:rPr lang="nl-NL" dirty="0"/>
              <a:t> is.</a:t>
            </a:r>
          </a:p>
          <a:p>
            <a:r>
              <a:rPr lang="nl-NL" dirty="0"/>
              <a:t>minimaal twee aspecten noemen die potentie hebben om de industrie meer </a:t>
            </a:r>
            <a:r>
              <a:rPr lang="nl-NL" dirty="0" err="1"/>
              <a:t>biobased</a:t>
            </a:r>
            <a:r>
              <a:rPr lang="nl-NL" dirty="0"/>
              <a:t> te maken.</a:t>
            </a:r>
          </a:p>
          <a:p>
            <a:r>
              <a:rPr lang="nl-NL" dirty="0"/>
              <a:t>minimaal twee oplossingen aandragen om het verpakkingsprobleem op te lossen.</a:t>
            </a:r>
          </a:p>
          <a:p>
            <a:r>
              <a:rPr lang="nl-NL" dirty="0"/>
              <a:t>minimaal twee mogelijke residuen benoemen die binnen de voedingsindustrie gebruikt kunnen worden om meer </a:t>
            </a:r>
            <a:r>
              <a:rPr lang="nl-NL" dirty="0" err="1"/>
              <a:t>biobased</a:t>
            </a:r>
            <a:r>
              <a:rPr lang="nl-NL" dirty="0"/>
              <a:t> te worden.</a:t>
            </a:r>
          </a:p>
          <a:p>
            <a:r>
              <a:rPr lang="nl-NL" dirty="0"/>
              <a:t>aangeven waarom niet altijd het </a:t>
            </a:r>
            <a:r>
              <a:rPr lang="nl-NL" dirty="0" err="1"/>
              <a:t>residue</a:t>
            </a:r>
            <a:r>
              <a:rPr lang="nl-NL" dirty="0"/>
              <a:t> gebruikt kan worden als verpakkingsmateriaal.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F1A4698D-C42E-41E2-9888-0AF2C748C4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303" y="1999548"/>
            <a:ext cx="5590902" cy="37272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34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Leerdoelen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735627" y="1196753"/>
            <a:ext cx="9193021" cy="5400599"/>
          </a:xfrm>
        </p:spPr>
        <p:txBody>
          <a:bodyPr>
            <a:normAutofit lnSpcReduction="10000"/>
          </a:bodyPr>
          <a:lstStyle/>
          <a:p>
            <a:r>
              <a:rPr lang="nl-NL" dirty="0"/>
              <a:t>Je kan uitleggen waarom hernieuwbare energie nodig is.</a:t>
            </a:r>
          </a:p>
          <a:p>
            <a:r>
              <a:rPr lang="nl-NL" dirty="0"/>
              <a:t>Je kan drie verschillende categorieën van hernieuwbare energie benoemen.</a:t>
            </a:r>
          </a:p>
          <a:p>
            <a:r>
              <a:rPr lang="nl-NL" dirty="0"/>
              <a:t>Je kan uitleggen waarom niet alle hernieuwbare energiebronnen duurzaam zijn.</a:t>
            </a:r>
          </a:p>
          <a:p>
            <a:r>
              <a:rPr lang="nl-NL" dirty="0"/>
              <a:t>Je kan energie binnen het principe van cascadering plaatsen.</a:t>
            </a:r>
          </a:p>
          <a:p>
            <a:r>
              <a:rPr lang="nl-NL" dirty="0"/>
              <a:t>Je kan het dilemma “food </a:t>
            </a:r>
            <a:r>
              <a:rPr lang="nl-NL" dirty="0" err="1"/>
              <a:t>vs</a:t>
            </a:r>
            <a:r>
              <a:rPr lang="nl-NL" dirty="0"/>
              <a:t> </a:t>
            </a:r>
            <a:r>
              <a:rPr lang="nl-NL" dirty="0" err="1"/>
              <a:t>fuel</a:t>
            </a:r>
            <a:r>
              <a:rPr lang="nl-NL" dirty="0"/>
              <a:t>” uitleggen</a:t>
            </a:r>
          </a:p>
          <a:p>
            <a:r>
              <a:rPr lang="nl-NL" dirty="0"/>
              <a:t>Je kan uitleggen waarom 2</a:t>
            </a:r>
            <a:r>
              <a:rPr lang="nl-NL" baseline="30000" dirty="0"/>
              <a:t>e</a:t>
            </a:r>
            <a:r>
              <a:rPr lang="nl-NL" dirty="0"/>
              <a:t> en 3</a:t>
            </a:r>
            <a:r>
              <a:rPr lang="nl-NL" baseline="30000" dirty="0"/>
              <a:t>e</a:t>
            </a:r>
            <a:r>
              <a:rPr lang="nl-NL" dirty="0"/>
              <a:t> generatie biobrandstoffen meer duurzaam zijn dan de 1</a:t>
            </a:r>
            <a:r>
              <a:rPr lang="nl-NL" baseline="30000" dirty="0"/>
              <a:t>e</a:t>
            </a:r>
            <a:r>
              <a:rPr lang="nl-NL" dirty="0"/>
              <a:t> generatie</a:t>
            </a:r>
          </a:p>
        </p:txBody>
      </p:sp>
    </p:spTree>
    <p:extLst>
      <p:ext uri="{BB962C8B-B14F-4D97-AF65-F5344CB8AC3E}">
        <p14:creationId xmlns:p14="http://schemas.microsoft.com/office/powerpoint/2010/main" val="26066477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F84B26-936D-4094-9CC6-291705315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A18B227-8DC1-4BF6-98CA-F0C0C492C0C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1800" b="1" dirty="0"/>
              <a:t>Hoe:</a:t>
            </a:r>
            <a:r>
              <a:rPr lang="nl-NL" sz="1800" dirty="0"/>
              <a:t> voor jezelf</a:t>
            </a:r>
            <a:endParaRPr lang="nl-NL" sz="1800" b="1" dirty="0"/>
          </a:p>
          <a:p>
            <a:pPr marL="0" indent="0">
              <a:buNone/>
            </a:pPr>
            <a:r>
              <a:rPr lang="nl-NL" sz="1800" b="1" dirty="0"/>
              <a:t>Hulp:</a:t>
            </a:r>
            <a:r>
              <a:rPr lang="nl-NL" sz="1800" dirty="0"/>
              <a:t> internet, </a:t>
            </a:r>
            <a:r>
              <a:rPr lang="nl-NL" sz="1800" dirty="0" err="1"/>
              <a:t>biobased</a:t>
            </a:r>
            <a:r>
              <a:rPr lang="nl-NL" sz="1800" dirty="0"/>
              <a:t> nieuws, nieuws</a:t>
            </a:r>
          </a:p>
          <a:p>
            <a:pPr marL="0" indent="0">
              <a:buNone/>
            </a:pPr>
            <a:r>
              <a:rPr lang="nl-NL" sz="1800" b="1" dirty="0"/>
              <a:t>Tijd:</a:t>
            </a:r>
            <a:r>
              <a:rPr lang="nl-NL" sz="1800" dirty="0"/>
              <a:t> 10 minuten</a:t>
            </a:r>
            <a:endParaRPr lang="nl-NL" sz="1800" b="1" dirty="0"/>
          </a:p>
          <a:p>
            <a:r>
              <a:rPr lang="nl-NL" sz="1800" b="1" dirty="0"/>
              <a:t>Uitkomst: </a:t>
            </a:r>
            <a:r>
              <a:rPr lang="nl-NL" sz="1800" dirty="0"/>
              <a:t>Een mogelijkheid om van jouw afvalstroom energie te maken, </a:t>
            </a:r>
            <a:r>
              <a:rPr lang="nl-NL" sz="1800" dirty="0" err="1"/>
              <a:t>biobased</a:t>
            </a:r>
            <a:r>
              <a:rPr lang="nl-NL" sz="1800" dirty="0"/>
              <a:t> denken (LA)</a:t>
            </a:r>
            <a:endParaRPr lang="nl-NL" sz="1800" b="1" dirty="0"/>
          </a:p>
          <a:p>
            <a:pPr marL="0" indent="0">
              <a:buNone/>
            </a:pPr>
            <a:r>
              <a:rPr lang="nl-NL" sz="1800" b="1" dirty="0"/>
              <a:t>Klaar:</a:t>
            </a:r>
            <a:r>
              <a:rPr lang="nl-NL" sz="1800" dirty="0"/>
              <a:t> ga dan verder met het LA: mijn afval</a:t>
            </a:r>
            <a:endParaRPr lang="nl-NL" sz="1800" b="1" dirty="0"/>
          </a:p>
          <a:p>
            <a:pPr marL="0" indent="0">
              <a:buNone/>
            </a:pPr>
            <a:r>
              <a:rPr lang="nl-NL" sz="1800" b="1" dirty="0"/>
              <a:t>Wat: </a:t>
            </a:r>
            <a:r>
              <a:rPr lang="nl-NL" sz="1800" dirty="0"/>
              <a:t>Zoek op internet een toepassing om van afval energie te maken, verwerk de uitkomst in je LA.</a:t>
            </a:r>
          </a:p>
          <a:p>
            <a:endParaRPr lang="nl-NL" dirty="0"/>
          </a:p>
        </p:txBody>
      </p:sp>
      <p:pic>
        <p:nvPicPr>
          <p:cNvPr id="3074" name="Picture 2" descr="Het Parool | Energie opwekken uit afval | The Waste Transformers">
            <a:extLst>
              <a:ext uri="{FF2B5EF4-FFF2-40B4-BE49-F238E27FC236}">
                <a16:creationId xmlns:a16="http://schemas.microsoft.com/office/drawing/2014/main" id="{EF7AD70F-52D5-46B9-8E76-BD902D043E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244" y="761206"/>
            <a:ext cx="5312566" cy="536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00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Leerdoelen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735627" y="1196753"/>
            <a:ext cx="9193021" cy="5400599"/>
          </a:xfrm>
        </p:spPr>
        <p:txBody>
          <a:bodyPr>
            <a:normAutofit lnSpcReduction="10000"/>
          </a:bodyPr>
          <a:lstStyle/>
          <a:p>
            <a:r>
              <a:rPr lang="nl-NL" dirty="0"/>
              <a:t>Je kan uitleggen waarom hernieuwbare energie nodig is.</a:t>
            </a:r>
          </a:p>
          <a:p>
            <a:r>
              <a:rPr lang="nl-NL" dirty="0"/>
              <a:t>Je kan drie verschillende categorieën van hernieuwbare energie benoemen.</a:t>
            </a:r>
          </a:p>
          <a:p>
            <a:r>
              <a:rPr lang="nl-NL" dirty="0"/>
              <a:t>Je kan uitleggen waarom niet alle hernieuwbare energiebronnen duurzaam zijn.</a:t>
            </a:r>
          </a:p>
          <a:p>
            <a:r>
              <a:rPr lang="nl-NL" dirty="0"/>
              <a:t>Je kan energie binnen het principe van cascadering plaatsen.</a:t>
            </a:r>
          </a:p>
          <a:p>
            <a:r>
              <a:rPr lang="nl-NL" dirty="0"/>
              <a:t>Je kan het dilemma “food </a:t>
            </a:r>
            <a:r>
              <a:rPr lang="nl-NL" dirty="0" err="1"/>
              <a:t>vs</a:t>
            </a:r>
            <a:r>
              <a:rPr lang="nl-NL" dirty="0"/>
              <a:t> </a:t>
            </a:r>
            <a:r>
              <a:rPr lang="nl-NL" dirty="0" err="1"/>
              <a:t>fuel</a:t>
            </a:r>
            <a:r>
              <a:rPr lang="nl-NL" dirty="0"/>
              <a:t>” uitleggen</a:t>
            </a:r>
          </a:p>
          <a:p>
            <a:r>
              <a:rPr lang="nl-NL" dirty="0"/>
              <a:t>Je kan uitleggen waarom 2</a:t>
            </a:r>
            <a:r>
              <a:rPr lang="nl-NL" baseline="30000" dirty="0"/>
              <a:t>e</a:t>
            </a:r>
            <a:r>
              <a:rPr lang="nl-NL" dirty="0"/>
              <a:t> en 3</a:t>
            </a:r>
            <a:r>
              <a:rPr lang="nl-NL" baseline="30000" dirty="0"/>
              <a:t>e</a:t>
            </a:r>
            <a:r>
              <a:rPr lang="nl-NL" dirty="0"/>
              <a:t> generatie biobrandstoffen meer duurzaam zijn dan de 1</a:t>
            </a:r>
            <a:r>
              <a:rPr lang="nl-NL" baseline="30000" dirty="0"/>
              <a:t>e</a:t>
            </a:r>
            <a:r>
              <a:rPr lang="nl-NL" dirty="0"/>
              <a:t> generatie</a:t>
            </a:r>
          </a:p>
        </p:txBody>
      </p:sp>
    </p:spTree>
    <p:extLst>
      <p:ext uri="{BB962C8B-B14F-4D97-AF65-F5344CB8AC3E}">
        <p14:creationId xmlns:p14="http://schemas.microsoft.com/office/powerpoint/2010/main" val="3743522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kamer&#10;&#10;Automatisch gegenereerde beschrijving">
            <a:extLst>
              <a:ext uri="{FF2B5EF4-FFF2-40B4-BE49-F238E27FC236}">
                <a16:creationId xmlns:a16="http://schemas.microsoft.com/office/drawing/2014/main" id="{9A0BB8A5-081D-47D4-B961-C210B52A9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0" y="1193800"/>
            <a:ext cx="4076700" cy="1981200"/>
          </a:xfrm>
          <a:prstGeom prst="rect">
            <a:avLst/>
          </a:prstGeom>
        </p:spPr>
      </p:pic>
      <p:pic>
        <p:nvPicPr>
          <p:cNvPr id="6" name="Tijdelijke aanduiding voor inhoud 5" descr="Afbeelding met weg, scène, buiten, gras&#10;&#10;Automatisch gegenereerde beschrijvi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0" y="3238500"/>
            <a:ext cx="4076700" cy="2870200"/>
          </a:xfrm>
        </p:spPr>
      </p:pic>
      <p:pic>
        <p:nvPicPr>
          <p:cNvPr id="8" name="Afbeelding 7" descr="Afbeelding met boot, buiten, water, groot&#10;&#10;Automatisch gegenereerde beschrijv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193800"/>
            <a:ext cx="1676400" cy="1079500"/>
          </a:xfrm>
          <a:prstGeom prst="rect">
            <a:avLst/>
          </a:prstGeom>
        </p:spPr>
      </p:pic>
      <p:pic>
        <p:nvPicPr>
          <p:cNvPr id="7" name="Afbeelding 6" descr="Afbeelding met trein, spoor, buiten, transport&#10;&#10;Automatisch gegenereerde beschrijvi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1193800"/>
            <a:ext cx="2044700" cy="1079500"/>
          </a:xfrm>
          <a:prstGeom prst="rect">
            <a:avLst/>
          </a:prstGeom>
        </p:spPr>
      </p:pic>
      <p:pic>
        <p:nvPicPr>
          <p:cNvPr id="9" name="Afbeelding 8" descr="Afbeelding met buiten, zitten, vliegtuig, geparkeerd&#10;&#10;Automatisch gegenereerde beschrijvi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28" b="9624"/>
          <a:stretch/>
        </p:blipFill>
        <p:spPr>
          <a:xfrm>
            <a:off x="7315200" y="2324100"/>
            <a:ext cx="3797300" cy="1892300"/>
          </a:xfrm>
          <a:prstGeom prst="rect">
            <a:avLst/>
          </a:prstGeom>
        </p:spPr>
      </p:pic>
      <p:pic>
        <p:nvPicPr>
          <p:cNvPr id="3" name="Afbeelding 2" descr="Afbeelding met klok&#10;&#10;Automatisch gegenereerde beschrijving">
            <a:extLst>
              <a:ext uri="{FF2B5EF4-FFF2-40B4-BE49-F238E27FC236}">
                <a16:creationId xmlns:a16="http://schemas.microsoft.com/office/drawing/2014/main" id="{4C2E6B4C-859A-47BD-8A37-26E0EB0735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5200" y="4279900"/>
            <a:ext cx="3797300" cy="1828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39616" y="332656"/>
            <a:ext cx="8860565" cy="648072"/>
          </a:xfrm>
        </p:spPr>
        <p:txBody>
          <a:bodyPr anchor="ctr">
            <a:normAutofit/>
          </a:bodyPr>
          <a:lstStyle/>
          <a:p>
            <a:r>
              <a:rPr lang="nl-NL" dirty="0"/>
              <a:t>Waar is energie voor nodig?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91D2BFD-41B2-4BAD-B770-EF5BC38E6A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610" y="1463701"/>
            <a:ext cx="3002714" cy="199817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4881315-97E0-45D5-9690-9CA86F9B61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927" y="3666031"/>
            <a:ext cx="2993873" cy="185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67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Welke bronnen worden gebruikt?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373E2D9-3A17-4BBA-AD69-5E2EDCBD3F7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2" y="991417"/>
            <a:ext cx="7200800" cy="553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61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031800-D214-42FB-8336-11561A351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hlinkClick r:id="rId2"/>
              </a:rPr>
              <a:t>Nucleaire energie</a:t>
            </a:r>
            <a:endParaRPr lang="nl-NL" dirty="0"/>
          </a:p>
        </p:txBody>
      </p:sp>
      <p:pic>
        <p:nvPicPr>
          <p:cNvPr id="1026" name="Picture 2" descr="Nucleaire chemie | Scheikunde voor beginners">
            <a:extLst>
              <a:ext uri="{FF2B5EF4-FFF2-40B4-BE49-F238E27FC236}">
                <a16:creationId xmlns:a16="http://schemas.microsoft.com/office/drawing/2014/main" id="{E9CE7404-B0F8-430D-9ECC-BB47A767E9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68208" y="980728"/>
            <a:ext cx="4064000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9B62953-3585-46E7-A442-594FF00B9E7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l-NL" dirty="0"/>
              <a:t>Energie wordt opgewekt door atomen.  </a:t>
            </a:r>
          </a:p>
          <a:p>
            <a:r>
              <a:rPr lang="nl-NL" dirty="0"/>
              <a:t>Hierbij ontstaat warmte die gebruikt wordt om energie op te wekken. </a:t>
            </a:r>
          </a:p>
          <a:p>
            <a:endParaRPr lang="nl-NL" dirty="0"/>
          </a:p>
          <a:p>
            <a:r>
              <a:rPr lang="nl-NL" dirty="0"/>
              <a:t>Voordeel:</a:t>
            </a:r>
          </a:p>
          <a:p>
            <a:pPr marL="285750" indent="-285750">
              <a:buFontTx/>
              <a:buChar char="-"/>
            </a:pPr>
            <a:r>
              <a:rPr lang="nl-NL" dirty="0"/>
              <a:t>Er komt minder CO2 vrij</a:t>
            </a:r>
          </a:p>
          <a:p>
            <a:pPr marL="285750" indent="-285750">
              <a:buFontTx/>
              <a:buChar char="-"/>
            </a:pPr>
            <a:r>
              <a:rPr lang="nl-NL" dirty="0"/>
              <a:t>Uranium is vrij goedkoop</a:t>
            </a:r>
          </a:p>
          <a:p>
            <a:pPr marL="285750" indent="-285750">
              <a:buFontTx/>
              <a:buChar char="-"/>
            </a:pPr>
            <a:endParaRPr lang="nl-NL" dirty="0"/>
          </a:p>
          <a:p>
            <a:r>
              <a:rPr lang="nl-NL" dirty="0"/>
              <a:t>Nadeel:</a:t>
            </a:r>
          </a:p>
          <a:p>
            <a:pPr marL="285750" indent="-285750">
              <a:buFontTx/>
              <a:buChar char="-"/>
            </a:pPr>
            <a:r>
              <a:rPr lang="nl-NL" dirty="0"/>
              <a:t>Radioactieve afval</a:t>
            </a:r>
          </a:p>
          <a:p>
            <a:pPr marL="285750" indent="-285750">
              <a:buFontTx/>
              <a:buChar char="-"/>
            </a:pPr>
            <a:r>
              <a:rPr lang="nl-NL" dirty="0"/>
              <a:t>Kerncentrales zijn duur</a:t>
            </a:r>
          </a:p>
        </p:txBody>
      </p:sp>
      <p:pic>
        <p:nvPicPr>
          <p:cNvPr id="1028" name="Picture 4" descr="Kernenergie: hoe werkt het? – Energievergelijk">
            <a:extLst>
              <a:ext uri="{FF2B5EF4-FFF2-40B4-BE49-F238E27FC236}">
                <a16:creationId xmlns:a16="http://schemas.microsoft.com/office/drawing/2014/main" id="{27543561-A177-47C7-9D1B-B4942C77E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912" y="3861048"/>
            <a:ext cx="5743206" cy="270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E305E9F-83FE-4183-A689-57B3EA0FBE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7808" y="504045"/>
            <a:ext cx="3456384" cy="186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04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Fossiele brandstoffen	</a:t>
            </a:r>
          </a:p>
        </p:txBody>
      </p:sp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2639615" y="1052736"/>
            <a:ext cx="8846773" cy="4929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Fossiele brandstoffen zijn afgestorven planten en dieren die onder druk en tijd tot steenkool, aardolie en aardgas. </a:t>
            </a:r>
          </a:p>
          <a:p>
            <a:pPr marL="0" indent="0">
              <a:buNone/>
            </a:pPr>
            <a:br>
              <a:rPr lang="nl-NL" dirty="0"/>
            </a:br>
            <a:r>
              <a:rPr lang="nl-NL" dirty="0"/>
              <a:t>Het zijn koolwaterstofverbindingen (methaan=CH</a:t>
            </a:r>
            <a:r>
              <a:rPr lang="nl-NL" baseline="-25000" dirty="0"/>
              <a:t>4</a:t>
            </a:r>
            <a:r>
              <a:rPr lang="nl-NL" dirty="0"/>
              <a:t>)</a:t>
            </a:r>
          </a:p>
          <a:p>
            <a:pPr marL="0" indent="0">
              <a:buNone/>
            </a:pPr>
            <a:br>
              <a:rPr lang="nl-NL" dirty="0"/>
            </a:br>
            <a:r>
              <a:rPr lang="nl-NL" dirty="0"/>
              <a:t>Bij verbranding, een reactie met zuurstof (O</a:t>
            </a:r>
            <a:r>
              <a:rPr lang="nl-NL" baseline="-25000" dirty="0"/>
              <a:t>2</a:t>
            </a:r>
            <a:r>
              <a:rPr lang="nl-NL" dirty="0"/>
              <a:t>) levert het CO</a:t>
            </a:r>
            <a:r>
              <a:rPr lang="nl-NL" baseline="-25000" dirty="0"/>
              <a:t>2 </a:t>
            </a:r>
            <a:r>
              <a:rPr lang="nl-NL" dirty="0"/>
              <a:t>en H</a:t>
            </a:r>
            <a:r>
              <a:rPr lang="nl-NL" baseline="-25000" dirty="0"/>
              <a:t>2</a:t>
            </a:r>
            <a:r>
              <a:rPr lang="nl-NL" dirty="0"/>
              <a:t>O op.</a:t>
            </a:r>
            <a:endParaRPr lang="nl-NL" baseline="-25000" dirty="0"/>
          </a:p>
        </p:txBody>
      </p:sp>
    </p:spTree>
    <p:extLst>
      <p:ext uri="{BB962C8B-B14F-4D97-AF65-F5344CB8AC3E}">
        <p14:creationId xmlns:p14="http://schemas.microsoft.com/office/powerpoint/2010/main" val="950226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ECFA6D-F6A0-40CC-8618-C898A51C9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Broeikaseffect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C99035A1-7B08-4CE4-8D1C-906FAE5B2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8831" y="1523206"/>
            <a:ext cx="7620000" cy="42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63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Fossiele brandstoffen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735627" y="1196753"/>
            <a:ext cx="8846773" cy="532859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/>
              <a:t>Nadelen</a:t>
            </a:r>
          </a:p>
          <a:p>
            <a:r>
              <a:rPr lang="nl-NL" dirty="0"/>
              <a:t>Eindige bron</a:t>
            </a:r>
          </a:p>
          <a:p>
            <a:r>
              <a:rPr lang="nl-NL" dirty="0"/>
              <a:t>Uitstoot van CO</a:t>
            </a:r>
            <a:r>
              <a:rPr lang="nl-NL" baseline="-25000" dirty="0"/>
              <a:t>2</a:t>
            </a:r>
          </a:p>
          <a:p>
            <a:r>
              <a:rPr lang="nl-NL" dirty="0"/>
              <a:t>Broeikaseffect</a:t>
            </a:r>
          </a:p>
          <a:p>
            <a:r>
              <a:rPr lang="nl-NL" dirty="0"/>
              <a:t>klimaatsverandering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Voordelen</a:t>
            </a:r>
          </a:p>
          <a:p>
            <a:r>
              <a:rPr lang="nl-NL" dirty="0"/>
              <a:t>Makkelijk te verkrijgen</a:t>
            </a:r>
          </a:p>
          <a:p>
            <a:r>
              <a:rPr lang="nl-NL" dirty="0"/>
              <a:t>Makkelijk te transporteren</a:t>
            </a:r>
          </a:p>
          <a:p>
            <a:r>
              <a:rPr lang="nl-NL" dirty="0"/>
              <a:t>Eenvoudig te gebruiken en op te slaan</a:t>
            </a:r>
          </a:p>
          <a:p>
            <a:r>
              <a:rPr lang="nl-NL" dirty="0"/>
              <a:t>Veel energie in kleine hoeveelheid brandstof</a:t>
            </a:r>
          </a:p>
        </p:txBody>
      </p:sp>
    </p:spTree>
    <p:extLst>
      <p:ext uri="{BB962C8B-B14F-4D97-AF65-F5344CB8AC3E}">
        <p14:creationId xmlns:p14="http://schemas.microsoft.com/office/powerpoint/2010/main" val="309432030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82E0B02A318E459AD716AC786DE572" ma:contentTypeVersion="10" ma:contentTypeDescription="Een nieuw document maken." ma:contentTypeScope="" ma:versionID="d642efe41fcea88d5f514d462b90a26a">
  <xsd:schema xmlns:xsd="http://www.w3.org/2001/XMLSchema" xmlns:xs="http://www.w3.org/2001/XMLSchema" xmlns:p="http://schemas.microsoft.com/office/2006/metadata/properties" xmlns:ns2="34354c1b-6b8c-435b-ad50-990538c19557" xmlns:ns3="47a28104-336f-447d-946e-e305ac2bcd47" targetNamespace="http://schemas.microsoft.com/office/2006/metadata/properties" ma:root="true" ma:fieldsID="5a1ffd1461ecf3d7dc907e04825cc141" ns2:_="" ns3:_="">
    <xsd:import namespace="34354c1b-6b8c-435b-ad50-990538c19557"/>
    <xsd:import namespace="47a28104-336f-447d-946e-e305ac2bcd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354c1b-6b8c-435b-ad50-990538c195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a28104-336f-447d-946e-e305ac2bcd4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8DBB1D4-CDF5-4E87-B16C-87A264F12A5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340AE32-2A4A-4751-BC4A-552E12F93B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354c1b-6b8c-435b-ad50-990538c19557"/>
    <ds:schemaRef ds:uri="47a28104-336f-447d-946e-e305ac2bcd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97E8D1F-EA33-4E0B-A1BF-C185DE972483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922</Words>
  <Application>Microsoft Office PowerPoint</Application>
  <PresentationFormat>Breedbeeld</PresentationFormat>
  <Paragraphs>146</Paragraphs>
  <Slides>21</Slides>
  <Notes>15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4" baseType="lpstr">
      <vt:lpstr>Arial</vt:lpstr>
      <vt:lpstr>Calibri</vt:lpstr>
      <vt:lpstr>Kantoorthema</vt:lpstr>
      <vt:lpstr>PowerPoint-presentatie</vt:lpstr>
      <vt:lpstr>Vorige les - voedingsindustrie</vt:lpstr>
      <vt:lpstr>Leerdoelen</vt:lpstr>
      <vt:lpstr>Waar is energie voor nodig?</vt:lpstr>
      <vt:lpstr>Welke bronnen worden gebruikt?</vt:lpstr>
      <vt:lpstr>Nucleaire energie</vt:lpstr>
      <vt:lpstr>Fossiele brandstoffen </vt:lpstr>
      <vt:lpstr>Broeikaseffect</vt:lpstr>
      <vt:lpstr>Fossiele brandstoffen</vt:lpstr>
      <vt:lpstr>Biobrandstoffen</vt:lpstr>
      <vt:lpstr>Andere hernieuwbare energiebronnen </vt:lpstr>
      <vt:lpstr>Hernieuwbaar vs duurzaam</vt:lpstr>
      <vt:lpstr>Waardepiramide (cascading)</vt:lpstr>
      <vt:lpstr>Voorbeeld: Suikerbiet</vt:lpstr>
      <vt:lpstr>PowerPoint-presentatie</vt:lpstr>
      <vt:lpstr>Produceren van biobrandstoffen</vt:lpstr>
      <vt:lpstr>Generatie binnen biobrandstoffen</vt:lpstr>
      <vt:lpstr>Algen</vt:lpstr>
      <vt:lpstr>Leerdoelen</vt:lpstr>
      <vt:lpstr>Leerdoelen</vt:lpstr>
      <vt:lpstr>Opdracht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Gerjan de Ruiter</dc:creator>
  <cp:lastModifiedBy>Gerjan de Ruiter</cp:lastModifiedBy>
  <cp:revision>8</cp:revision>
  <dcterms:created xsi:type="dcterms:W3CDTF">2020-09-23T07:27:00Z</dcterms:created>
  <dcterms:modified xsi:type="dcterms:W3CDTF">2020-09-23T08:10:36Z</dcterms:modified>
</cp:coreProperties>
</file>